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91877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0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0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997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BBB-A602-4D10-B503-B0CBD41A5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16CE6-C35A-4D04-BDB2-78C1E4252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5157-C990-4D7E-895A-14653A40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EE3DD-00E8-48C3-A3EF-BD3E87BDBD4D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5E3D-30BF-4B80-8475-EED9DBE0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F717-AB62-44DF-8CDE-9849262E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AA4D-3D96-4DDD-928F-06D273EE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70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4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84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01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1270001"/>
            <a:ext cx="6402832" cy="4709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3386328" y="182203"/>
            <a:ext cx="8018272" cy="5628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F6A13-E509-4FA0-A2B0-EA772B64BD64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41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1329268"/>
            <a:ext cx="5131139" cy="4367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76285" y="1329268"/>
            <a:ext cx="4179753" cy="4367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3462528" y="182203"/>
            <a:ext cx="8450551" cy="6008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FE859-9264-44B0-890A-2E73E4FA6453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90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1219200"/>
            <a:ext cx="8557757" cy="4698641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3716528" y="215663"/>
            <a:ext cx="7061539" cy="5124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85C2A-391B-4E76-8EF0-17D39E472011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1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0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1185333"/>
            <a:ext cx="10820738" cy="48481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3521793" y="165270"/>
            <a:ext cx="7865873" cy="596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E732E-02E6-4188-A72A-2FB6AD848224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62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3830181" y="220133"/>
            <a:ext cx="7684486" cy="5249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F640F-0488-4D95-9A46-75522EB86303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40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279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82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24497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BBB-A602-4D10-B503-B0CBD41A5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16CE6-C35A-4D04-BDB2-78C1E4252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45157-C990-4D7E-895A-14653A40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5E3D-30BF-4B80-8475-EED9DBE0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2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500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4822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0335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349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8593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652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1223907"/>
            <a:ext cx="10515600" cy="49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3307607" y="179077"/>
            <a:ext cx="7145811" cy="6539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73EC33-8BEE-4882-87C2-55D9E2E0EEFB}"/>
              </a:ext>
            </a:extLst>
          </p:cNvPr>
          <p:cNvSpPr txBox="1"/>
          <p:nvPr userDrawn="1"/>
        </p:nvSpPr>
        <p:spPr>
          <a:xfrm>
            <a:off x="5181600" y="6488668"/>
            <a:ext cx="182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3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2" Type="http://schemas.openxmlformats.org/officeDocument/2006/relationships/tags" Target="../tags/tag106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tags" Target="../tags/tag11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2" Type="http://schemas.openxmlformats.org/officeDocument/2006/relationships/tags" Target="../tags/tag121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2" Type="http://schemas.openxmlformats.org/officeDocument/2006/relationships/tags" Target="../tags/tag136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2" Type="http://schemas.openxmlformats.org/officeDocument/2006/relationships/tags" Target="../tags/tag151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2" Type="http://schemas.openxmlformats.org/officeDocument/2006/relationships/tags" Target="../tags/tag166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2" Type="http://schemas.openxmlformats.org/officeDocument/2006/relationships/tags" Target="../tags/tag181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10" Type="http://schemas.openxmlformats.org/officeDocument/2006/relationships/tags" Target="../tags/tag189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3" Type="http://schemas.openxmlformats.org/officeDocument/2006/relationships/tags" Target="../tags/tag16.xml"/><Relationship Id="rId21" Type="http://schemas.openxmlformats.org/officeDocument/2006/relationships/slideLayout" Target="../slideLayouts/slideLayout19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19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2" Type="http://schemas.openxmlformats.org/officeDocument/2006/relationships/tags" Target="../tags/tag76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2" Type="http://schemas.openxmlformats.org/officeDocument/2006/relationships/tags" Target="../tags/tag91.xml"/><Relationship Id="rId16" Type="http://schemas.openxmlformats.org/officeDocument/2006/relationships/slideLayout" Target="../slideLayouts/slideLayout19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BB1E-CC59-4A51-8705-CF198478B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879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i="1"/>
              <a:t>Process Layout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3F185-95A8-46C9-8DB0-21413C7B0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7"/>
            <a:ext cx="91440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Karthik </a:t>
            </a:r>
            <a:r>
              <a:rPr lang="en-US" dirty="0" err="1"/>
              <a:t>Dantu</a:t>
            </a:r>
            <a:endParaRPr lang="en-US" dirty="0"/>
          </a:p>
          <a:p>
            <a:r>
              <a:rPr lang="en-US" dirty="0"/>
              <a:t>Ethan Blanton</a:t>
            </a:r>
          </a:p>
          <a:p>
            <a:r>
              <a:rPr lang="en-US" dirty="0"/>
              <a:t>Computer Science and Engineering</a:t>
            </a:r>
          </a:p>
          <a:p>
            <a:r>
              <a:rPr lang="en-US" dirty="0"/>
              <a:t>University at Buffalo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kdantu@buffalo.edu</a:t>
            </a:r>
          </a:p>
        </p:txBody>
      </p:sp>
    </p:spTree>
    <p:extLst>
      <p:ext uri="{BB962C8B-B14F-4D97-AF65-F5344CB8AC3E}">
        <p14:creationId xmlns:p14="http://schemas.microsoft.com/office/powerpoint/2010/main" val="1546173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string = 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“hello”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   char*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3275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17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</a:t>
            </a:r>
            <a:r>
              <a:rPr lang="en-US" altLang="en-US" b="1" dirty="0">
                <a:solidFill>
                  <a:srgbClr val="FFC000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 b="1" dirty="0">
                <a:latin typeface="Courier New" panose="02070309020205020404" pitchFamily="49" charset="0"/>
              </a:rPr>
              <a:t>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146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string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BSS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3134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string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</a:t>
            </a:r>
            <a:r>
              <a:rPr lang="en-US" alt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malloc(</a:t>
            </a:r>
            <a:r>
              <a:rPr lang="en-US" altLang="en-US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)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</a:t>
            </a:r>
            <a:r>
              <a:rPr lang="en-US" dirty="0">
                <a:solidFill>
                  <a:schemeClr val="accent1"/>
                </a:solidFill>
              </a:rPr>
              <a:t>Heap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72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string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B134AB"/>
                </a:solidFill>
                <a:latin typeface="Courier New" panose="02070309020205020404" pitchFamily="49" charset="0"/>
              </a:rPr>
              <a:t>char* p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 dirty="0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65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5E6F1-C6CF-654C-A8BD-819543BDECB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7110221" cy="4698641"/>
          </a:xfrm>
        </p:spPr>
        <p:txBody>
          <a:bodyPr/>
          <a:lstStyle/>
          <a:p>
            <a:r>
              <a:rPr lang="en-US" altLang="en-US" dirty="0"/>
              <a:t>How, and when, is memory allocated?</a:t>
            </a:r>
          </a:p>
          <a:p>
            <a:pPr marL="561975" lvl="1"/>
            <a:r>
              <a:rPr lang="en-US" altLang="en-US" dirty="0"/>
              <a:t>Global and static variables: program startup </a:t>
            </a:r>
          </a:p>
          <a:p>
            <a:pPr marL="561975" lvl="1"/>
            <a:r>
              <a:rPr lang="en-US" altLang="en-US" dirty="0"/>
              <a:t>Local variables: function call </a:t>
            </a:r>
          </a:p>
          <a:p>
            <a:pPr marL="561975" lvl="1"/>
            <a:r>
              <a:rPr lang="en-US" altLang="en-US" dirty="0"/>
              <a:t>Dynamic memory: </a:t>
            </a:r>
            <a:r>
              <a:rPr lang="en-US" altLang="en-US" b="1" dirty="0">
                <a:latin typeface="Courier New" panose="02070309020205020404" pitchFamily="49" charset="0"/>
              </a:rPr>
              <a:t>malloc()</a:t>
            </a:r>
          </a:p>
          <a:p>
            <a:r>
              <a:rPr lang="en-US" altLang="en-US" dirty="0"/>
              <a:t>How is memory deallocated?</a:t>
            </a:r>
          </a:p>
          <a:p>
            <a:pPr marL="561975" lvl="1"/>
            <a:r>
              <a:rPr lang="en-US" altLang="en-US" dirty="0"/>
              <a:t>Global and static variables: program finish </a:t>
            </a:r>
          </a:p>
          <a:p>
            <a:pPr marL="561975" lvl="1"/>
            <a:r>
              <a:rPr lang="en-US" altLang="en-US" dirty="0"/>
              <a:t>Local variables: function return</a:t>
            </a:r>
          </a:p>
          <a:p>
            <a:pPr marL="561975" lvl="1"/>
            <a:r>
              <a:rPr lang="en-US" altLang="en-US" dirty="0"/>
              <a:t>Dynamic memory: </a:t>
            </a:r>
            <a:r>
              <a:rPr lang="en-US" altLang="en-US" b="1" dirty="0">
                <a:latin typeface="Courier New" panose="02070309020205020404" pitchFamily="49" charset="0"/>
              </a:rPr>
              <a:t>free()</a:t>
            </a:r>
          </a:p>
          <a:p>
            <a:r>
              <a:rPr lang="en-US" altLang="en-US" dirty="0"/>
              <a:t>All memory deallocated when program ends</a:t>
            </a:r>
          </a:p>
          <a:p>
            <a:pPr marL="561975" lvl="1"/>
            <a:r>
              <a:rPr lang="en-US" altLang="en-US" dirty="0"/>
              <a:t>It is good style to free allocated memory anyway</a:t>
            </a:r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843F1B-E532-A748-8336-AA30A34E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528" y="215663"/>
            <a:ext cx="7675372" cy="512470"/>
          </a:xfrm>
        </p:spPr>
        <p:txBody>
          <a:bodyPr/>
          <a:lstStyle/>
          <a:p>
            <a:r>
              <a:rPr lang="en-US" dirty="0"/>
              <a:t>Memory Allocation and De-allocation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BEAC7D-C0D8-C94F-97EE-87CA0BAD8337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E365D13A-732E-5848-A056-F974E91FA11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7" name="Text Box 22">
              <a:extLst>
                <a:ext uri="{FF2B5EF4-FFF2-40B4-BE49-F238E27FC236}">
                  <a16:creationId xmlns:a16="http://schemas.microsoft.com/office/drawing/2014/main" id="{342E9D9E-EDED-B64E-9844-1097B71F5402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8" name="Text Box 23">
              <a:extLst>
                <a:ext uri="{FF2B5EF4-FFF2-40B4-BE49-F238E27FC236}">
                  <a16:creationId xmlns:a16="http://schemas.microsoft.com/office/drawing/2014/main" id="{5062E27D-3E00-5744-9C88-1D05FD7E7F2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 dirty="0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9" name="Line 24">
              <a:extLst>
                <a:ext uri="{FF2B5EF4-FFF2-40B4-BE49-F238E27FC236}">
                  <a16:creationId xmlns:a16="http://schemas.microsoft.com/office/drawing/2014/main" id="{F598A62A-1660-D24D-A7FF-2DF83830111F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25">
              <a:extLst>
                <a:ext uri="{FF2B5EF4-FFF2-40B4-BE49-F238E27FC236}">
                  <a16:creationId xmlns:a16="http://schemas.microsoft.com/office/drawing/2014/main" id="{893BAB57-D487-334D-B57B-82DE764CA9E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26">
              <a:extLst>
                <a:ext uri="{FF2B5EF4-FFF2-40B4-BE49-F238E27FC236}">
                  <a16:creationId xmlns:a16="http://schemas.microsoft.com/office/drawing/2014/main" id="{DDDCF2C6-FB59-0D47-8CCB-03C56167CA2C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2" name="Text Box 27">
              <a:extLst>
                <a:ext uri="{FF2B5EF4-FFF2-40B4-BE49-F238E27FC236}">
                  <a16:creationId xmlns:a16="http://schemas.microsoft.com/office/drawing/2014/main" id="{EDEAD500-8912-7147-AC44-0B057CF0487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Line 28">
              <a:extLst>
                <a:ext uri="{FF2B5EF4-FFF2-40B4-BE49-F238E27FC236}">
                  <a16:creationId xmlns:a16="http://schemas.microsoft.com/office/drawing/2014/main" id="{5D1342D7-5F33-974C-B841-002DCD60064E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29">
              <a:extLst>
                <a:ext uri="{FF2B5EF4-FFF2-40B4-BE49-F238E27FC236}">
                  <a16:creationId xmlns:a16="http://schemas.microsoft.com/office/drawing/2014/main" id="{1479CAB8-9778-124C-8D14-8A1E3C3E03BF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5" name="Line 30">
              <a:extLst>
                <a:ext uri="{FF2B5EF4-FFF2-40B4-BE49-F238E27FC236}">
                  <a16:creationId xmlns:a16="http://schemas.microsoft.com/office/drawing/2014/main" id="{E25C0C99-2881-7948-984E-FB023C00C78F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31">
              <a:extLst>
                <a:ext uri="{FF2B5EF4-FFF2-40B4-BE49-F238E27FC236}">
                  <a16:creationId xmlns:a16="http://schemas.microsoft.com/office/drawing/2014/main" id="{12E811B1-34A4-7041-9CA9-BAFDB42F919D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7" name="Line 32">
              <a:extLst>
                <a:ext uri="{FF2B5EF4-FFF2-40B4-BE49-F238E27FC236}">
                  <a16:creationId xmlns:a16="http://schemas.microsoft.com/office/drawing/2014/main" id="{CF696F65-08A7-8C43-969E-4A934213FC4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547D58DC-CEC9-AE4D-B76C-9359B9CEA9EE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34">
              <a:extLst>
                <a:ext uri="{FF2B5EF4-FFF2-40B4-BE49-F238E27FC236}">
                  <a16:creationId xmlns:a16="http://schemas.microsoft.com/office/drawing/2014/main" id="{F7ED2CCD-7DCE-9544-B66D-E3C945C47BE5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20" name="Line 35">
              <a:extLst>
                <a:ext uri="{FF2B5EF4-FFF2-40B4-BE49-F238E27FC236}">
                  <a16:creationId xmlns:a16="http://schemas.microsoft.com/office/drawing/2014/main" id="{0A09ACC4-0363-5642-83BE-B9FD9DEF1DBB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99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C26EE3-0757-0E4C-BB1A-235572D369E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625297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</a:t>
            </a:r>
            <a:r>
              <a:rPr lang="en-US" alt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 b="1" dirty="0">
                <a:latin typeface="Courier New" panose="02070309020205020404" pitchFamily="49" charset="0"/>
              </a:rPr>
              <a:t>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00CC00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</a:t>
            </a:r>
            <a:r>
              <a:rPr lang="en-US" altLang="en-US" b="1" dirty="0">
                <a:solidFill>
                  <a:srgbClr val="CC0099"/>
                </a:solidFill>
                <a:latin typeface="Courier New" panose="02070309020205020404" pitchFamily="49" charset="0"/>
              </a:rPr>
              <a:t>p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9FF451-449A-1C4C-A024-930D4BE9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Allocation Example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D3E3C272-383B-CF42-A44F-5067958A4E63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3543300" y="3733800"/>
            <a:ext cx="4495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F974A3E-9DB1-9E42-A1F2-1E88818CA97D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5734050" y="1490130"/>
            <a:ext cx="2305050" cy="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AB1C1D2-5D9E-5647-A286-747FF46B6006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3181350" y="1934684"/>
            <a:ext cx="4857750" cy="465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08EB2500-1069-CD42-B704-C7DE0D6B2E07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91500" y="1725135"/>
            <a:ext cx="211949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CC00"/>
                </a:solidFill>
              </a:rPr>
              <a:t>BSS: 0 at startup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F77279B3-DDAF-D94A-9AA0-C7F068533C03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191500" y="1317135"/>
            <a:ext cx="27174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FFC000"/>
                </a:solidFill>
              </a:rPr>
              <a:t>Data: “hello” at startup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4A3BA012-6B9F-1B4A-B3FA-AD52EAADA2F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191500" y="3568520"/>
            <a:ext cx="2605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CC0099"/>
                </a:solidFill>
              </a:rPr>
              <a:t>Stack: at function call</a:t>
            </a:r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A361873B-99A8-D341-9052-665CB4765B74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5486400" y="4495800"/>
            <a:ext cx="25527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731A4E5F-3385-174E-94B6-926588C554F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191500" y="4267200"/>
            <a:ext cx="28616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Heap: 8 bytes at malloc</a:t>
            </a:r>
          </a:p>
        </p:txBody>
      </p:sp>
    </p:spTree>
    <p:extLst>
      <p:ext uri="{BB962C8B-B14F-4D97-AF65-F5344CB8AC3E}">
        <p14:creationId xmlns:p14="http://schemas.microsoft.com/office/powerpoint/2010/main" val="206543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ED503-A385-6449-AB37-77648941739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63863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</a:t>
            </a:r>
            <a:r>
              <a:rPr lang="en-US" alt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string</a:t>
            </a:r>
            <a:r>
              <a:rPr lang="en-US" altLang="en-US" b="1" dirty="0">
                <a:latin typeface="Courier New" panose="02070309020205020404" pitchFamily="49" charset="0"/>
              </a:rPr>
              <a:t>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solidFill>
                  <a:srgbClr val="00CC00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</a:t>
            </a:r>
            <a:r>
              <a:rPr lang="en-US" altLang="en-US" b="1" dirty="0">
                <a:solidFill>
                  <a:srgbClr val="CC0099"/>
                </a:solidFill>
                <a:latin typeface="Courier New" panose="02070309020205020404" pitchFamily="49" charset="0"/>
              </a:rPr>
              <a:t>p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</a:t>
            </a:r>
            <a:r>
              <a:rPr lang="en-US" altLang="en-US" b="1" dirty="0">
                <a:solidFill>
                  <a:srgbClr val="242BED"/>
                </a:solidFill>
                <a:latin typeface="Courier New" panose="02070309020205020404" pitchFamily="49" charset="0"/>
              </a:rPr>
              <a:t>malloc(</a:t>
            </a:r>
            <a:r>
              <a:rPr lang="en-US" altLang="en-US" b="1" dirty="0" err="1">
                <a:solidFill>
                  <a:srgbClr val="242BED"/>
                </a:solidFill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solidFill>
                  <a:srgbClr val="242BED"/>
                </a:solidFill>
                <a:latin typeface="Courier New" panose="02070309020205020404" pitchFamily="49" charset="0"/>
              </a:rPr>
              <a:t>)</a:t>
            </a:r>
            <a:r>
              <a:rPr lang="en-US" altLang="en-US" b="1" dirty="0">
                <a:solidFill>
                  <a:schemeClr val="accent1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719A2-A312-A648-A54E-2545C019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Deallocation Example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C2E1406-9D4A-4644-811B-6D1D0494520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34400" y="1371600"/>
            <a:ext cx="28763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</a:rPr>
              <a:t>Available till termination</a:t>
            </a:r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36446E76-E5D0-CD43-B2FC-BBDA9D12EFED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 flipV="1">
            <a:off x="7772400" y="1676400"/>
            <a:ext cx="762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99F49DD3-E997-5F45-915F-2C10B520F940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3390900" y="1981201"/>
            <a:ext cx="5143500" cy="76199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DE254D56-7C4B-4B4A-800C-55A2B9562D5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3716528" y="3505199"/>
            <a:ext cx="4665472" cy="57091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D0D5ABA4-E438-5B49-B8FB-E2996DAD2DD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82000" y="3276600"/>
            <a:ext cx="32159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CC0099"/>
                </a:solidFill>
              </a:rPr>
              <a:t>Deallocate on return from f</a:t>
            </a:r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A3723548-195F-6449-B072-B560B3EEA4BD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5562600" y="4267200"/>
            <a:ext cx="2819400" cy="381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E7BCA28F-649D-2144-AEEB-64394028B10B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382000" y="4038600"/>
            <a:ext cx="24352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Deallocate on free()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D57DEE7B-667C-1347-84F3-1AFA908A874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534400" y="1828800"/>
            <a:ext cx="28763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CC00"/>
                </a:solidFill>
              </a:rPr>
              <a:t>Available till termination</a:t>
            </a:r>
          </a:p>
        </p:txBody>
      </p:sp>
    </p:spTree>
    <p:extLst>
      <p:ext uri="{BB962C8B-B14F-4D97-AF65-F5344CB8AC3E}">
        <p14:creationId xmlns:p14="http://schemas.microsoft.com/office/powerpoint/2010/main" val="28279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6017A-D4E2-1143-A538-E01643CEF6C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9179500" cy="4698641"/>
          </a:xfrm>
        </p:spPr>
        <p:txBody>
          <a:bodyPr/>
          <a:lstStyle/>
          <a:p>
            <a:r>
              <a:rPr lang="en-US" dirty="0"/>
              <a:t>The exact addresses of sections will vary</a:t>
            </a:r>
          </a:p>
          <a:p>
            <a:r>
              <a:rPr lang="en-US" dirty="0"/>
              <a:t>However, you can usually assume certain things</a:t>
            </a:r>
          </a:p>
          <a:p>
            <a:r>
              <a:rPr lang="en-US" dirty="0"/>
              <a:t>We’ll look at some of those properties later</a:t>
            </a:r>
          </a:p>
          <a:p>
            <a:r>
              <a:rPr lang="en-US" dirty="0"/>
              <a:t>Learning to recognize the location of a pointer is valuable</a:t>
            </a:r>
          </a:p>
          <a:p>
            <a:r>
              <a:rPr lang="en-US" dirty="0"/>
              <a:t>For example: all pointers &lt; 4096 (0x1000) are invalid!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681383-AD73-5342-8686-10E27B0A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Using Sections</a:t>
            </a:r>
          </a:p>
        </p:txBody>
      </p:sp>
    </p:spTree>
    <p:extLst>
      <p:ext uri="{BB962C8B-B14F-4D97-AF65-F5344CB8AC3E}">
        <p14:creationId xmlns:p14="http://schemas.microsoft.com/office/powerpoint/2010/main" val="337177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8B2B7-2298-2D48-BD64-657762E5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ED919-8ADF-9A44-AA0A-92366B3F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05" y="1359050"/>
            <a:ext cx="3115086" cy="3145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2F5B6-D56E-6049-9141-817C67BE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40" y="5227768"/>
            <a:ext cx="6073753" cy="8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345AE-7A77-4E8F-9AAB-77C9139DF49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193461" y="1312333"/>
            <a:ext cx="5722494" cy="4698641"/>
          </a:xfrm>
        </p:spPr>
        <p:txBody>
          <a:bodyPr/>
          <a:lstStyle/>
          <a:p>
            <a:r>
              <a:rPr lang="en-US" altLang="en-US" dirty="0"/>
              <a:t>C source code</a:t>
            </a:r>
          </a:p>
          <a:p>
            <a:pPr lvl="1"/>
            <a:r>
              <a:rPr lang="en-US" altLang="en-US" dirty="0"/>
              <a:t>C statements organized into functions</a:t>
            </a:r>
          </a:p>
          <a:p>
            <a:pPr lvl="1"/>
            <a:r>
              <a:rPr lang="en-US" altLang="en-US" dirty="0"/>
              <a:t>Stored as a collection of files (.c and .h)</a:t>
            </a:r>
          </a:p>
          <a:p>
            <a:r>
              <a:rPr lang="en-US" altLang="en-US" dirty="0"/>
              <a:t>Executable module</a:t>
            </a:r>
          </a:p>
          <a:p>
            <a:pPr lvl="1"/>
            <a:r>
              <a:rPr lang="en-US" altLang="en-US" dirty="0"/>
              <a:t>Binary image generated by compiler</a:t>
            </a:r>
          </a:p>
          <a:p>
            <a:pPr lvl="1"/>
            <a:r>
              <a:rPr lang="en-US" altLang="en-US" dirty="0"/>
              <a:t>Stored as a file (e.g., </a:t>
            </a:r>
            <a:r>
              <a:rPr lang="en-US" altLang="en-US" i="1" dirty="0" err="1"/>
              <a:t>a.out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Process</a:t>
            </a:r>
          </a:p>
          <a:p>
            <a:pPr lvl="1"/>
            <a:r>
              <a:rPr lang="en-US" altLang="en-US" dirty="0"/>
              <a:t>Instance of a program that is executing</a:t>
            </a:r>
          </a:p>
          <a:p>
            <a:pPr lvl="2"/>
            <a:r>
              <a:rPr lang="en-US" altLang="en-US" dirty="0"/>
              <a:t>With its own address space in memory</a:t>
            </a:r>
          </a:p>
          <a:p>
            <a:pPr lvl="2"/>
            <a:r>
              <a:rPr lang="en-US" altLang="en-US" dirty="0"/>
              <a:t>With its own id and execution state</a:t>
            </a:r>
          </a:p>
          <a:p>
            <a:pPr lvl="1"/>
            <a:r>
              <a:rPr lang="en-US" altLang="en-US" dirty="0"/>
              <a:t>Managed by the operating system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EC6D8C-4500-48DD-ACF9-EF8AA957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>
                <a:sym typeface="Wingdings" pitchFamily="2" charset="2"/>
              </a:rPr>
              <a:t> Executable  Process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7910F71-EDA3-0F4F-9AB5-346A90D19A7D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414198" y="1471411"/>
            <a:ext cx="2636838" cy="3733800"/>
            <a:chOff x="1728" y="1152"/>
            <a:chExt cx="1661" cy="2352"/>
          </a:xfrm>
        </p:grpSpPr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FDAD20F2-FC19-0141-9C88-5802D061073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872" y="1152"/>
              <a:ext cx="1248" cy="384"/>
            </a:xfrm>
            <a:prstGeom prst="flowChartDocumen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B1B57F63-EBB8-0C47-B901-CF5F4F96577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824" y="1248"/>
              <a:ext cx="1248" cy="384"/>
            </a:xfrm>
            <a:prstGeom prst="flowChartDocumen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0FF5DE01-D051-424D-AA71-2C46EE59A74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776" y="1344"/>
              <a:ext cx="1248" cy="384"/>
            </a:xfrm>
            <a:prstGeom prst="flowChartDocument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52ED33B0-9E7D-154D-8D09-6F5B3FCE33FD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2352" y="1728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553F10F1-C759-244A-BA85-5CF76BD99CE8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728" y="2160"/>
              <a:ext cx="1392" cy="3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49D3AF6F-76B9-0C46-BBDD-C386533B5EC3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920" y="2208"/>
              <a:ext cx="9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b="1"/>
                <a:t>executable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1D8A9513-6C05-B644-B236-C1294FFDD204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767" y="1344"/>
              <a:ext cx="1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b="1"/>
                <a:t>C source code</a:t>
              </a: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0E4BD047-352C-ED47-B8B9-61CBDEFAFC7C}"/>
                </a:ext>
              </a:extLst>
            </p:cNvPr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2352" y="2544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95B5CF30-5672-8B4C-A78D-37ECF4C971D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728" y="3120"/>
              <a:ext cx="1392" cy="384"/>
            </a:xfrm>
            <a:prstGeom prst="rect">
              <a:avLst/>
            </a:prstGeom>
            <a:solidFill>
              <a:srgbClr val="99CC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6" name="Text Box 14">
              <a:extLst>
                <a:ext uri="{FF2B5EF4-FFF2-40B4-BE49-F238E27FC236}">
                  <a16:creationId xmlns:a16="http://schemas.microsoft.com/office/drawing/2014/main" id="{6F880BAB-E2D6-7D4B-80C5-8F47239AF8ED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064" y="3168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b="1"/>
                <a:t>process</a:t>
              </a:r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E2446057-6DA9-F049-BEA0-E70516F930A9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496" y="1776"/>
              <a:ext cx="8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dirty="0"/>
                <a:t>compiling</a:t>
              </a: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553BC172-0AB2-3B4F-BA07-0A4E5D4A8391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544" y="2640"/>
              <a:ext cx="7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/>
                <a:t>running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7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8B2B7-2298-2D48-BD64-657762E5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460A8-E9C4-E142-9334-5F2297105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48" y="1028028"/>
            <a:ext cx="4686300" cy="445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165AE-10F4-3F48-AE36-D3E1272E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5783036"/>
            <a:ext cx="3263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2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15326C-5DC3-7C46-A3B2-9B1E7252E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699C5-AB73-D942-9CC1-D27B73AB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1123950"/>
            <a:ext cx="4445000" cy="461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FD9DDC-2903-9542-94BB-39770DE6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3" y="5640917"/>
            <a:ext cx="4076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7DE7C-675C-BD43-B988-887F8715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41D9F-A41B-3242-97BB-9ABF96F4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1035504"/>
            <a:ext cx="4330700" cy="455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40DEC-8D8D-A04C-9CA4-66E83A8D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14" y="5173209"/>
            <a:ext cx="105664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0410A-40A4-C044-94BD-2CFDA4120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4" y="5693228"/>
            <a:ext cx="10591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400F8B-5EFC-6E4D-BFF6-1E4123E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F78B1-288B-384B-84C3-1B5701BB4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009650"/>
            <a:ext cx="4673600" cy="483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F8A0E-0DB7-7B4D-A127-F651BE7A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43" y="5448300"/>
            <a:ext cx="1010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35CB36-3B0D-CF40-93B9-85C2706B20F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7" y="1219200"/>
            <a:ext cx="9450651" cy="4698641"/>
          </a:xfrm>
        </p:spPr>
        <p:txBody>
          <a:bodyPr/>
          <a:lstStyle/>
          <a:p>
            <a:r>
              <a:rPr lang="en-US" dirty="0"/>
              <a:t>A variable does two things</a:t>
            </a:r>
          </a:p>
          <a:p>
            <a:pPr lvl="1"/>
            <a:r>
              <a:rPr lang="en-US" dirty="0"/>
              <a:t>Ask compiler to reserve memory for data</a:t>
            </a:r>
          </a:p>
          <a:p>
            <a:pPr lvl="1"/>
            <a:r>
              <a:rPr lang="en-US" dirty="0"/>
              <a:t>Name the location of that data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“Make space for 32 integers and call that space </a:t>
            </a:r>
            <a:r>
              <a:rPr lang="en-US" dirty="0">
                <a:latin typeface="Courier" pitchFamily="2" charset="0"/>
              </a:rPr>
              <a:t>array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Every non-static, local variable is an automatic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D97CA-935F-E54D-B392-400BB8B6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C6690-0D25-2E43-8297-98BCEB8594E9}"/>
              </a:ext>
            </a:extLst>
          </p:cNvPr>
          <p:cNvSpPr txBox="1"/>
          <p:nvPr/>
        </p:nvSpPr>
        <p:spPr>
          <a:xfrm>
            <a:off x="996043" y="4163786"/>
            <a:ext cx="413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int</a:t>
            </a:r>
            <a:r>
              <a:rPr lang="en-US" sz="2400" dirty="0">
                <a:latin typeface="Courier" pitchFamily="2" charset="0"/>
              </a:rPr>
              <a:t> array[32];</a:t>
            </a:r>
          </a:p>
        </p:txBody>
      </p:sp>
    </p:spTree>
    <p:extLst>
      <p:ext uri="{BB962C8B-B14F-4D97-AF65-F5344CB8AC3E}">
        <p14:creationId xmlns:p14="http://schemas.microsoft.com/office/powerpoint/2010/main" val="26379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A3AD26-8B1C-0E46-86C3-6DD3A4750C9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9156736" cy="4698641"/>
          </a:xfrm>
        </p:spPr>
        <p:txBody>
          <a:bodyPr/>
          <a:lstStyle/>
          <a:p>
            <a:r>
              <a:rPr lang="en-US" dirty="0"/>
              <a:t>Automatic variables are:</a:t>
            </a:r>
          </a:p>
          <a:p>
            <a:pPr lvl="1"/>
            <a:r>
              <a:rPr lang="en-US" sz="2400" dirty="0"/>
              <a:t>Guaranteed to be allocated before they are first referenced</a:t>
            </a:r>
          </a:p>
          <a:p>
            <a:pPr lvl="1"/>
            <a:r>
              <a:rPr lang="en-US" sz="2400" dirty="0"/>
              <a:t>Guaranteed to be valid until their enclosing block is done</a:t>
            </a:r>
          </a:p>
          <a:p>
            <a:r>
              <a:rPr lang="en-US" dirty="0"/>
              <a:t>In many cases they are created when the function is entered</a:t>
            </a:r>
          </a:p>
          <a:p>
            <a:r>
              <a:rPr lang="en-US" dirty="0"/>
              <a:t>Placing automatic variables on the stack allows this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BB4D63-AD9E-D947-A890-3517F97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 Lifetime</a:t>
            </a:r>
          </a:p>
        </p:txBody>
      </p:sp>
    </p:spTree>
    <p:extLst>
      <p:ext uri="{BB962C8B-B14F-4D97-AF65-F5344CB8AC3E}">
        <p14:creationId xmlns:p14="http://schemas.microsoft.com/office/powerpoint/2010/main" val="175079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6FD5B-23AF-EE4B-B514-660C62F6B62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6495179" cy="4698641"/>
          </a:xfrm>
        </p:spPr>
        <p:txBody>
          <a:bodyPr/>
          <a:lstStyle/>
          <a:p>
            <a:r>
              <a:rPr lang="en-US" dirty="0"/>
              <a:t>Automatic variables may be allocated anywhere</a:t>
            </a:r>
          </a:p>
          <a:p>
            <a:r>
              <a:rPr lang="en-US" dirty="0"/>
              <a:t>The programmer cannot predict their order or location</a:t>
            </a:r>
          </a:p>
          <a:p>
            <a:r>
              <a:rPr lang="en-US" dirty="0"/>
              <a:t>They may only be in registers!</a:t>
            </a:r>
          </a:p>
          <a:p>
            <a:r>
              <a:rPr lang="en-US" dirty="0"/>
              <a:t>Their structure will be preserved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7B3C9-7F39-E34D-A1A1-229B722E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 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AFD50-5B17-EC46-806A-EE5EE60D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9"/>
          <a:stretch/>
        </p:blipFill>
        <p:spPr>
          <a:xfrm>
            <a:off x="7640879" y="1219200"/>
            <a:ext cx="4056374" cy="46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9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EB857-D6FA-BE41-BA1F-EB65C6EFD7F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Note that:</a:t>
            </a:r>
          </a:p>
          <a:p>
            <a:pPr lvl="1"/>
            <a:r>
              <a:rPr lang="en-US" sz="2400" dirty="0"/>
              <a:t>Function calls form a tree over the life of a program</a:t>
            </a:r>
          </a:p>
          <a:p>
            <a:pPr lvl="1"/>
            <a:r>
              <a:rPr lang="en-US" sz="2400" dirty="0"/>
              <a:t>Function calls form a stack at any point in time</a:t>
            </a:r>
          </a:p>
          <a:p>
            <a:r>
              <a:rPr lang="en-US" dirty="0"/>
              <a:t>This is because:</a:t>
            </a:r>
          </a:p>
          <a:p>
            <a:pPr lvl="1"/>
            <a:r>
              <a:rPr lang="en-US" sz="2400" dirty="0"/>
              <a:t>A function may call many functions consecutively</a:t>
            </a:r>
          </a:p>
          <a:p>
            <a:pPr lvl="1"/>
            <a:r>
              <a:rPr lang="en-US" sz="2400" dirty="0"/>
              <a:t>A function can call only one function at a time</a:t>
            </a:r>
          </a:p>
          <a:p>
            <a:r>
              <a:rPr lang="en-US" dirty="0"/>
              <a:t>These properties directly affect the program stack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138EE-9553-3048-BD18-AC4B3292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Nesting</a:t>
            </a:r>
          </a:p>
        </p:txBody>
      </p:sp>
    </p:spTree>
    <p:extLst>
      <p:ext uri="{BB962C8B-B14F-4D97-AF65-F5344CB8AC3E}">
        <p14:creationId xmlns:p14="http://schemas.microsoft.com/office/powerpoint/2010/main" val="173658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15039A-9A6F-D648-B63A-D35DAACDE54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10716115" cy="4698641"/>
          </a:xfrm>
        </p:spPr>
        <p:txBody>
          <a:bodyPr/>
          <a:lstStyle/>
          <a:p>
            <a:r>
              <a:rPr lang="en-US" dirty="0"/>
              <a:t>At its simplest, a function call consists of:</a:t>
            </a:r>
          </a:p>
          <a:p>
            <a:pPr lvl="1"/>
            <a:r>
              <a:rPr lang="en-US" sz="2400" dirty="0"/>
              <a:t>A jump to a new program location</a:t>
            </a:r>
          </a:p>
          <a:p>
            <a:pPr lvl="1"/>
            <a:r>
              <a:rPr lang="en-US" sz="2400" dirty="0"/>
              <a:t>Execution of the function code</a:t>
            </a:r>
          </a:p>
          <a:p>
            <a:pPr lvl="1"/>
            <a:r>
              <a:rPr lang="en-US" sz="2400" dirty="0"/>
              <a:t>A jump back to the calling location</a:t>
            </a:r>
          </a:p>
          <a:p>
            <a:r>
              <a:rPr lang="en-US" dirty="0"/>
              <a:t>However, many function calls are more complicated. They may:</a:t>
            </a:r>
          </a:p>
          <a:p>
            <a:pPr lvl="1"/>
            <a:r>
              <a:rPr lang="en-US" sz="2400" dirty="0"/>
              <a:t>Allocate automatic variables</a:t>
            </a:r>
          </a:p>
          <a:p>
            <a:pPr lvl="1"/>
            <a:r>
              <a:rPr lang="en-US" sz="2400" dirty="0"/>
              <a:t>Call other functions</a:t>
            </a:r>
          </a:p>
          <a:p>
            <a:pPr lvl="1"/>
            <a:r>
              <a:rPr lang="en-US" sz="2400" dirty="0"/>
              <a:t>Temporarily save registers</a:t>
            </a:r>
          </a:p>
          <a:p>
            <a:pPr lvl="1"/>
            <a:r>
              <a:rPr lang="en-US" sz="2400" dirty="0"/>
              <a:t>…</a:t>
            </a:r>
          </a:p>
          <a:p>
            <a:r>
              <a:rPr lang="en-US" dirty="0"/>
              <a:t>In these cases, functions require a stack frame.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594AE-5178-2A4D-963F-50BA2F5C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80061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2159FA-B085-2449-92B0-7BB65359474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9736401" cy="4698641"/>
          </a:xfrm>
        </p:spPr>
        <p:txBody>
          <a:bodyPr/>
          <a:lstStyle/>
          <a:p>
            <a:r>
              <a:rPr lang="en-US" dirty="0"/>
              <a:t>A stack frame holds information for a single function invocation.</a:t>
            </a:r>
          </a:p>
          <a:p>
            <a:r>
              <a:rPr lang="en-US" dirty="0"/>
              <a:t>While the details vary by platform, it will include:</a:t>
            </a:r>
          </a:p>
          <a:p>
            <a:pPr lvl="1"/>
            <a:r>
              <a:rPr lang="en-US" sz="2400" dirty="0"/>
              <a:t>Saved processor registers</a:t>
            </a:r>
          </a:p>
          <a:p>
            <a:pPr lvl="1"/>
            <a:r>
              <a:rPr lang="en-US" sz="2400" dirty="0"/>
              <a:t>Local variables for the current function</a:t>
            </a:r>
          </a:p>
          <a:p>
            <a:pPr lvl="1"/>
            <a:r>
              <a:rPr lang="en-US" sz="2400" dirty="0"/>
              <a:t>Arguments for any called function</a:t>
            </a:r>
          </a:p>
          <a:p>
            <a:pPr lvl="1"/>
            <a:r>
              <a:rPr lang="en-US" sz="2400" dirty="0"/>
              <a:t>The return location for any called function</a:t>
            </a:r>
          </a:p>
          <a:p>
            <a:r>
              <a:rPr lang="en-US" dirty="0"/>
              <a:t>We will discuss all of these except saved processor registers.</a:t>
            </a:r>
          </a:p>
          <a:p>
            <a:pPr marL="50800" indent="0">
              <a:buNone/>
            </a:pPr>
            <a:r>
              <a:rPr lang="en-US" dirty="0"/>
              <a:t>(Maybe we’ll get to those later.)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8E6BD-0888-F94D-8260-627310EF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Frames</a:t>
            </a:r>
          </a:p>
        </p:txBody>
      </p:sp>
    </p:spTree>
    <p:extLst>
      <p:ext uri="{BB962C8B-B14F-4D97-AF65-F5344CB8AC3E}">
        <p14:creationId xmlns:p14="http://schemas.microsoft.com/office/powerpoint/2010/main" val="300921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9F334D-B203-AE4B-AD3D-3F981F7D5B2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en-US" dirty="0"/>
              <a:t>What is virtual memory?</a:t>
            </a:r>
          </a:p>
          <a:p>
            <a:pPr lvl="1"/>
            <a:r>
              <a:rPr lang="en-US" altLang="en-US" dirty="0"/>
              <a:t>Contiguous addressable memory space for a single process</a:t>
            </a:r>
          </a:p>
          <a:p>
            <a:pPr lvl="1"/>
            <a:r>
              <a:rPr lang="en-US" altLang="en-US" dirty="0"/>
              <a:t>May be swapped into physical memory from disk in pages</a:t>
            </a:r>
          </a:p>
          <a:p>
            <a:pPr lvl="1"/>
            <a:r>
              <a:rPr lang="en-US" altLang="en-US" dirty="0"/>
              <a:t>Let’s you pretend each process has its own contiguous memory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7DC5B4-A4DA-A343-9F6F-39CE3732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Execution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E9F73B-BE81-4B4D-B860-B512203A46E6}"/>
              </a:ext>
            </a:extLst>
          </p:cNvPr>
          <p:cNvGrpSpPr/>
          <p:nvPr/>
        </p:nvGrpSpPr>
        <p:grpSpPr>
          <a:xfrm>
            <a:off x="1958662" y="3327041"/>
            <a:ext cx="5105400" cy="2590800"/>
            <a:chOff x="1958662" y="3327041"/>
            <a:chExt cx="5105400" cy="2590800"/>
          </a:xfrm>
        </p:grpSpPr>
        <p:sp>
          <p:nvSpPr>
            <p:cNvPr id="4" name="Rectangle 8">
              <a:extLst>
                <a:ext uri="{FF2B5EF4-FFF2-40B4-BE49-F238E27FC236}">
                  <a16:creationId xmlns:a16="http://schemas.microsoft.com/office/drawing/2014/main" id="{A20D5884-5400-8A4B-9A45-9E2D8DC4C3F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958662" y="4165241"/>
              <a:ext cx="1371600" cy="76200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latin typeface="Courier New" panose="02070309020205020404" pitchFamily="49" charset="0"/>
                </a:rPr>
                <a:t>CPU</a:t>
              </a:r>
            </a:p>
          </p:txBody>
        </p: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4C8D4C91-CEBF-FB49-8854-E0BA8F1D10C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958662" y="5155841"/>
              <a:ext cx="1371600" cy="7620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Memory</a:t>
              </a:r>
            </a:p>
          </p:txBody>
        </p:sp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4E49628A-F781-FF4B-9BD6-D9B8FEA27683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863662" y="5003441"/>
              <a:ext cx="1371600" cy="76200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latin typeface="Courier New" panose="02070309020205020404" pitchFamily="49" charset="0"/>
                </a:rPr>
                <a:t>Disk</a:t>
              </a:r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BD77BAF0-FEA3-C647-B561-132818DE07F5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2263462" y="4927241"/>
              <a:ext cx="0" cy="22860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F68D0A23-B309-564C-9841-F4EC165BF98A}"/>
                </a:ext>
              </a:extLst>
            </p:cNvPr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3330262" y="4546241"/>
              <a:ext cx="3733800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9481A18E-443B-704C-B45A-3E7CA3ECA44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863662" y="3327041"/>
              <a:ext cx="1371600" cy="76200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latin typeface="Courier New" panose="02070309020205020404" pitchFamily="49" charset="0"/>
                </a:rPr>
                <a:t>Network</a:t>
              </a: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EA0A749A-CDD3-874A-9C0B-C35BF4CDE55B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540062" y="5003441"/>
              <a:ext cx="1371600" cy="76200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latin typeface="Courier New" panose="02070309020205020404" pitchFamily="49" charset="0"/>
                </a:rPr>
                <a:t>Video</a:t>
              </a: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102227A-FCED-0B40-9F32-341215B0228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540062" y="3327041"/>
              <a:ext cx="1371600" cy="762000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r>
                <a:rPr lang="en-US" altLang="en-US" b="1">
                  <a:latin typeface="Courier New" panose="02070309020205020404" pitchFamily="49" charset="0"/>
                </a:rPr>
                <a:t>Audio</a:t>
              </a:r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398F93A6-FC71-4F4D-A7BF-C16B4A01860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4549462" y="4089041"/>
              <a:ext cx="0" cy="9144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1BA26DE4-FB73-A048-8DDE-A534CF629CE2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6225862" y="4089041"/>
              <a:ext cx="0" cy="91440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77DC4995-7813-A942-96AC-84F7822ED4D2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406462" y="4241441"/>
              <a:ext cx="11239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  <a:latin typeface="Arial" panose="020B0604020202020204" pitchFamily="34" charset="0"/>
                </a:rPr>
                <a:t>Data Bus</a:t>
              </a:r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D6F87279-7D5E-EF4C-ACA3-B2FE1E06378C}"/>
                </a:ext>
              </a:extLst>
            </p:cNvPr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2187262" y="5003441"/>
              <a:ext cx="152400" cy="7620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C5CA1C60-DDDB-B34F-A65C-EF37FE981AC7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263462" y="4865329"/>
              <a:ext cx="4572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32</a:t>
              </a:r>
            </a:p>
          </p:txBody>
        </p: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362A9B7A-D44C-7C41-9C2F-F87AD4C93F40}"/>
                </a:ext>
              </a:extLst>
            </p:cNvPr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>
              <a:off x="2873062" y="4989154"/>
              <a:ext cx="152400" cy="7620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679CA74B-4A07-634A-8757-94D47118474C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949262" y="4851041"/>
              <a:ext cx="457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32</a:t>
              </a:r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CEAC2E23-AB70-4E46-87F1-F6A0FC9F1898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2949262" y="4927241"/>
              <a:ext cx="0" cy="22860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8344C7-E404-DB46-A481-329343BCE836}"/>
              </a:ext>
            </a:extLst>
          </p:cNvPr>
          <p:cNvGrpSpPr/>
          <p:nvPr/>
        </p:nvGrpSpPr>
        <p:grpSpPr>
          <a:xfrm>
            <a:off x="7968985" y="1672507"/>
            <a:ext cx="3302000" cy="3933825"/>
            <a:chOff x="8261085" y="1810150"/>
            <a:chExt cx="3302000" cy="3933825"/>
          </a:xfrm>
        </p:grpSpPr>
        <p:sp>
          <p:nvSpPr>
            <p:cNvPr id="20" name="Rectangle 4">
              <a:extLst>
                <a:ext uri="{FF2B5EF4-FFF2-40B4-BE49-F238E27FC236}">
                  <a16:creationId xmlns:a16="http://schemas.microsoft.com/office/drawing/2014/main" id="{E52A41E8-A494-7D49-AB48-0C3909127513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810485" y="1948262"/>
              <a:ext cx="1752600" cy="36576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9C103E48-432B-2048-BE71-0A2A214D81B1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V="1">
              <a:off x="9413610" y="181015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22" name="Text Box 6">
              <a:extLst>
                <a:ext uri="{FF2B5EF4-FFF2-40B4-BE49-F238E27FC236}">
                  <a16:creationId xmlns:a16="http://schemas.microsoft.com/office/drawing/2014/main" id="{2C052C4F-D851-4448-9E42-3CBD1C9FBB64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261085" y="537726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23" name="Text Box 7">
              <a:extLst>
                <a:ext uri="{FF2B5EF4-FFF2-40B4-BE49-F238E27FC236}">
                  <a16:creationId xmlns:a16="http://schemas.microsoft.com/office/drawing/2014/main" id="{FF802054-1984-954A-ACB7-9D05AEA99BE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115285" y="2862662"/>
              <a:ext cx="1185863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  <a:latin typeface="Arial" panose="020B0604020202020204" pitchFamily="34" charset="0"/>
                </a:rPr>
                <a:t>Virtual </a:t>
              </a:r>
            </a:p>
            <a:p>
              <a:pPr algn="ctr"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  <a:latin typeface="Arial" panose="020B0604020202020204" pitchFamily="34" charset="0"/>
                </a:rPr>
                <a:t>Address </a:t>
              </a:r>
            </a:p>
            <a:p>
              <a:pPr algn="ctr"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  <a:latin typeface="Arial" panose="020B0604020202020204" pitchFamily="34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3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BF112-5301-7842-91D8-4842A1748A1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10275243" cy="4698641"/>
          </a:xfrm>
        </p:spPr>
        <p:txBody>
          <a:bodyPr/>
          <a:lstStyle/>
          <a:p>
            <a:r>
              <a:rPr lang="en-US" dirty="0"/>
              <a:t>We have previously discussed automatic variables.</a:t>
            </a:r>
          </a:p>
          <a:p>
            <a:r>
              <a:rPr lang="en-US" dirty="0"/>
              <a:t>Often, all local variables for a function are allocated together.</a:t>
            </a:r>
          </a:p>
          <a:p>
            <a:r>
              <a:rPr lang="en-US" dirty="0"/>
              <a:t>When the function is entered, it will immediately move the top of the stack to make room for its local storage.</a:t>
            </a:r>
          </a:p>
          <a:p>
            <a:r>
              <a:rPr lang="en-US" dirty="0"/>
              <a:t>This portion of the stack frame is then of fixed size.</a:t>
            </a:r>
          </a:p>
          <a:p>
            <a:r>
              <a:rPr lang="en-US" dirty="0"/>
              <a:t>Its size is often not saved, but recorded in the program instructions by the compiler.</a:t>
            </a:r>
          </a:p>
          <a:p>
            <a:r>
              <a:rPr lang="en-US" dirty="0"/>
              <a:t>The location of individual variables are likewise recorded.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91083-3140-6B40-AFA5-2EA6C062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606957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3215C4-CDDE-FD49-84FA-7C6935967A3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9834372" cy="4698641"/>
          </a:xfrm>
        </p:spPr>
        <p:txBody>
          <a:bodyPr/>
          <a:lstStyle/>
          <a:p>
            <a:r>
              <a:rPr lang="en-US" dirty="0"/>
              <a:t>The platform ABI will determine how arguments are passed</a:t>
            </a:r>
          </a:p>
          <a:p>
            <a:r>
              <a:rPr lang="en-US" dirty="0"/>
              <a:t>Normally, it is a combination of registers and stack space</a:t>
            </a:r>
          </a:p>
          <a:p>
            <a:r>
              <a:rPr lang="en-US" dirty="0"/>
              <a:t>On x86-64 Linux, the first six 64 bit values are passed in</a:t>
            </a:r>
          </a:p>
          <a:p>
            <a:r>
              <a:rPr lang="en-US" dirty="0"/>
              <a:t>registers</a:t>
            </a:r>
          </a:p>
          <a:p>
            <a:r>
              <a:rPr lang="en-US" dirty="0"/>
              <a:t>Any additional arguments are pushed onto the stack</a:t>
            </a:r>
          </a:p>
          <a:p>
            <a:r>
              <a:rPr lang="en-US" dirty="0"/>
              <a:t>Therefore, many functions have no arguments on the stack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F2446-E198-CE4C-BEB0-E67A9B69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</p:spTree>
    <p:extLst>
      <p:ext uri="{BB962C8B-B14F-4D97-AF65-F5344CB8AC3E}">
        <p14:creationId xmlns:p14="http://schemas.microsoft.com/office/powerpoint/2010/main" val="319983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25E17-AD5A-7949-9088-35AC8CC727F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9524129" cy="4698641"/>
          </a:xfrm>
        </p:spPr>
        <p:txBody>
          <a:bodyPr/>
          <a:lstStyle/>
          <a:p>
            <a:r>
              <a:rPr lang="en-US" dirty="0"/>
              <a:t>If function arguments are pushed onto the stack, they are normally pushed in reverse order</a:t>
            </a:r>
          </a:p>
          <a:p>
            <a:r>
              <a:rPr lang="en-US" dirty="0"/>
              <a:t>That is, the first function argument is closest to the top</a:t>
            </a:r>
          </a:p>
          <a:p>
            <a:r>
              <a:rPr lang="en-US" dirty="0"/>
              <a:t>Among other reasons, this allows for a variable number of arguments</a:t>
            </a:r>
          </a:p>
          <a:p>
            <a:r>
              <a:rPr lang="en-US" dirty="0"/>
              <a:t>Consider </a:t>
            </a:r>
            <a:r>
              <a:rPr lang="en-US" dirty="0" err="1">
                <a:latin typeface="Courier" pitchFamily="2" charset="0"/>
              </a:rPr>
              <a:t>printf</a:t>
            </a:r>
            <a:r>
              <a:rPr lang="en-US" dirty="0"/>
              <a:t>: it takes 1 or more arguments</a:t>
            </a:r>
          </a:p>
          <a:p>
            <a:r>
              <a:rPr lang="en-US" dirty="0"/>
              <a:t>The first format argument tells it how many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5A6F98-B8FE-D84A-87A0-6B087D63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 Layout</a:t>
            </a:r>
          </a:p>
        </p:txBody>
      </p:sp>
    </p:spTree>
    <p:extLst>
      <p:ext uri="{BB962C8B-B14F-4D97-AF65-F5344CB8AC3E}">
        <p14:creationId xmlns:p14="http://schemas.microsoft.com/office/powerpoint/2010/main" val="1795284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2689E5-1921-9046-A09E-4212469EB79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10389543" cy="4698641"/>
          </a:xfrm>
        </p:spPr>
        <p:txBody>
          <a:bodyPr/>
          <a:lstStyle/>
          <a:p>
            <a:r>
              <a:rPr lang="en-US" dirty="0"/>
              <a:t>The other major item that must be tracked for the function call stack is the program counter</a:t>
            </a:r>
          </a:p>
          <a:p>
            <a:r>
              <a:rPr lang="en-US" dirty="0"/>
              <a:t>The program counter is the address of the machine instruction the processor is currently executing</a:t>
            </a:r>
          </a:p>
          <a:p>
            <a:r>
              <a:rPr lang="en-US" dirty="0"/>
              <a:t>For a function call:</a:t>
            </a:r>
          </a:p>
          <a:p>
            <a:pPr lvl="1"/>
            <a:r>
              <a:rPr lang="en-US" sz="2400" dirty="0"/>
              <a:t>the current program counter is pushed before jumping to the called function</a:t>
            </a:r>
          </a:p>
          <a:p>
            <a:pPr lvl="1"/>
            <a:r>
              <a:rPr lang="en-US" sz="2400" dirty="0"/>
              <a:t>the called function pops the program counter in order to return</a:t>
            </a:r>
          </a:p>
          <a:p>
            <a:r>
              <a:rPr lang="en-US" dirty="0"/>
              <a:t>On some architectures there is a dedicated instruction for this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B57B7F-F2AB-4A4A-AC14-B592C97E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08339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A4D6D-32BA-954C-908D-866331BA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stack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42639-E73D-504E-8C6B-DDD15D5D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33533"/>
            <a:ext cx="7342414" cy="46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8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C4D49-1D80-F64E-BCE6-DC41641A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EC88E-DFD5-AD4A-A2AE-5B06FF51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1216478"/>
            <a:ext cx="3617469" cy="4765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37294-3514-0744-A80C-53959635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15" y="1649186"/>
            <a:ext cx="3924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1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FFAE9E-5E5D-1B46-99DA-A68D3B77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B9B0-4D6C-AC45-91B8-CC139483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200150"/>
            <a:ext cx="3608531" cy="471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7EDCA-AED6-9049-B198-41BBEEB0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643" y="1545771"/>
            <a:ext cx="468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5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FD8482-1B48-0440-982F-661159D1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660FE-6DCE-6E42-92DE-3820E2C9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139432"/>
            <a:ext cx="10321471" cy="51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4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2CC0E4-290D-6B44-B68E-08B56242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6B298-9D73-C043-B710-CEA17EC4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14" y="1308489"/>
            <a:ext cx="9814379" cy="48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2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03A16-AE84-5A4B-ACF9-BB9A70BA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EFFC2-D025-664E-8BCE-AC9F50CD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914" y="1338721"/>
            <a:ext cx="9894207" cy="44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1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BEF53C-4244-664F-A9FB-B34E6DBEC1B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6786372" cy="4698641"/>
          </a:xfrm>
        </p:spPr>
        <p:txBody>
          <a:bodyPr/>
          <a:lstStyle/>
          <a:p>
            <a:r>
              <a:rPr lang="en-US" altLang="en-US" dirty="0"/>
              <a:t>Executable code and constant data</a:t>
            </a:r>
          </a:p>
          <a:p>
            <a:pPr lvl="1"/>
            <a:r>
              <a:rPr lang="en-US" altLang="en-US" dirty="0"/>
              <a:t>Program binary, and any shared libraries it loads</a:t>
            </a:r>
          </a:p>
          <a:p>
            <a:pPr lvl="1"/>
            <a:r>
              <a:rPr lang="en-US" altLang="en-US" dirty="0"/>
              <a:t>Necessary for OS to read the commands</a:t>
            </a:r>
          </a:p>
          <a:p>
            <a:r>
              <a:rPr lang="en-US" altLang="en-US" dirty="0"/>
              <a:t>OS knows everything in advance</a:t>
            </a:r>
          </a:p>
          <a:p>
            <a:pPr lvl="1"/>
            <a:r>
              <a:rPr lang="en-US" altLang="en-US" dirty="0"/>
              <a:t>Knows amount of space needed</a:t>
            </a:r>
          </a:p>
          <a:p>
            <a:pPr lvl="1"/>
            <a:r>
              <a:rPr lang="en-US" altLang="en-US" dirty="0"/>
              <a:t>Knows the contents of the memory</a:t>
            </a:r>
          </a:p>
          <a:p>
            <a:r>
              <a:rPr lang="en-US" altLang="en-US" dirty="0"/>
              <a:t>Known as the </a:t>
            </a:r>
            <a:r>
              <a:rPr lang="en-US" altLang="en-US" dirty="0">
                <a:solidFill>
                  <a:srgbClr val="FF0000"/>
                </a:solidFill>
              </a:rPr>
              <a:t>“text”</a:t>
            </a:r>
            <a:r>
              <a:rPr lang="en-US" altLang="en-US" dirty="0"/>
              <a:t> segment</a:t>
            </a:r>
          </a:p>
          <a:p>
            <a:r>
              <a:rPr lang="en-US" altLang="en-US" dirty="0"/>
              <a:t>Note: Some systems (e.g., hats) store </a:t>
            </a:r>
            <a:br>
              <a:rPr lang="en-US" altLang="en-US" dirty="0"/>
            </a:br>
            <a:r>
              <a:rPr lang="en-US" altLang="en-US" dirty="0"/>
              <a:t>some constants in “</a:t>
            </a:r>
            <a:r>
              <a:rPr lang="en-US" altLang="en-US" dirty="0" err="1"/>
              <a:t>rodata</a:t>
            </a:r>
            <a:r>
              <a:rPr lang="en-US" altLang="en-US" dirty="0"/>
              <a:t>” section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5FAC4-4502-A845-A6D3-ACA147AF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528" y="215663"/>
            <a:ext cx="7942072" cy="512470"/>
          </a:xfrm>
        </p:spPr>
        <p:txBody>
          <a:bodyPr/>
          <a:lstStyle/>
          <a:p>
            <a:r>
              <a:rPr lang="en-US" dirty="0"/>
              <a:t>What to Store: Code and Constants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D88462-E0BC-3B45-8568-162134FEED08}"/>
              </a:ext>
            </a:extLst>
          </p:cNvPr>
          <p:cNvGrpSpPr/>
          <p:nvPr/>
        </p:nvGrpSpPr>
        <p:grpSpPr>
          <a:xfrm>
            <a:off x="7994650" y="1219200"/>
            <a:ext cx="3302000" cy="4391025"/>
            <a:chOff x="7518400" y="1526816"/>
            <a:chExt cx="3302000" cy="4391025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DA0D2D31-D5A4-FF47-BB9F-D261293434F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067800" y="1664928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82E4C42E-E097-EE4E-8CBA-89C5BAB60F77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763000" y="1526816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0DCB7644-E244-354D-AEAF-13F1C5768EB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518400" y="5551128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7" name="Line 10">
              <a:extLst>
                <a:ext uri="{FF2B5EF4-FFF2-40B4-BE49-F238E27FC236}">
                  <a16:creationId xmlns:a16="http://schemas.microsoft.com/office/drawing/2014/main" id="{13E98229-2D75-B741-8A8B-A3DE7E02CEF3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067800" y="2198328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0ED29877-C67E-444B-A9DE-18A35E9C4063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9434513" y="1682391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2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919492-8DD9-5445-85BA-8DA1737EB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4266F-28FF-F542-A5E4-01983CFC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36" y="1477735"/>
            <a:ext cx="8880396" cy="44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93DCC-C07C-1043-AAE6-A7ACE27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285AF-EBD2-F742-B950-F734E940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92" y="1558545"/>
            <a:ext cx="9282793" cy="43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4CAF9B-E8D4-924F-A3A6-523A1498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28" y="1385924"/>
            <a:ext cx="9368971" cy="47508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6CD63B-DED6-244E-A4AB-B33336CE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</p:spTree>
    <p:extLst>
      <p:ext uri="{BB962C8B-B14F-4D97-AF65-F5344CB8AC3E}">
        <p14:creationId xmlns:p14="http://schemas.microsoft.com/office/powerpoint/2010/main" val="246284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91E0D2-2026-5141-ABC8-57C68680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751B6-34BC-924D-861D-1636340D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38" y="1371600"/>
            <a:ext cx="8880011" cy="45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E3837-0721-A24E-A698-FC8F9B14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Frame: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13D52-3237-6944-94FB-9819A89E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71" y="1371599"/>
            <a:ext cx="8820020" cy="45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6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F8A95-672C-D548-9249-32340E77E7E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POSIX programs are laid out in sections</a:t>
            </a:r>
          </a:p>
          <a:p>
            <a:pPr lvl="1"/>
            <a:r>
              <a:rPr lang="en-US" sz="2400" dirty="0"/>
              <a:t>The stack is a section</a:t>
            </a:r>
          </a:p>
          <a:p>
            <a:r>
              <a:rPr lang="en-US" dirty="0"/>
              <a:t>The stack grows downward</a:t>
            </a:r>
          </a:p>
          <a:p>
            <a:r>
              <a:rPr lang="en-US" dirty="0"/>
              <a:t>Automatic variables are allocated on the stack</a:t>
            </a:r>
          </a:p>
          <a:p>
            <a:r>
              <a:rPr lang="en-US" dirty="0"/>
              <a:t>Stack frames track function calls</a:t>
            </a:r>
          </a:p>
          <a:p>
            <a:r>
              <a:rPr lang="en-US" dirty="0"/>
              <a:t>Items removed from the stack are not cleared</a:t>
            </a:r>
          </a:p>
          <a:p>
            <a:r>
              <a:rPr lang="en-US" dirty="0"/>
              <a:t>Stack-allocated arguments are why C is call-by-value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DBC89-C61C-C849-B7D9-414A74E6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9877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6A098-40C0-6042-8B63-0C48BF526C2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7129271" cy="4698641"/>
          </a:xfrm>
        </p:spPr>
        <p:txBody>
          <a:bodyPr/>
          <a:lstStyle/>
          <a:p>
            <a:r>
              <a:rPr lang="en-US" altLang="en-US" dirty="0"/>
              <a:t>Variables that exist for the entire program</a:t>
            </a:r>
          </a:p>
          <a:p>
            <a:pPr lvl="1"/>
            <a:r>
              <a:rPr lang="en-US" altLang="en-US" dirty="0"/>
              <a:t>Global variables, and “static” local variables</a:t>
            </a:r>
          </a:p>
          <a:p>
            <a:pPr lvl="1"/>
            <a:r>
              <a:rPr lang="en-US" altLang="en-US" dirty="0"/>
              <a:t>Amount of space required is known in advance</a:t>
            </a:r>
          </a:p>
          <a:p>
            <a:r>
              <a:rPr lang="en-US" altLang="en-US" dirty="0">
                <a:solidFill>
                  <a:srgbClr val="FFC000"/>
                </a:solidFill>
              </a:rPr>
              <a:t>Data</a:t>
            </a:r>
            <a:r>
              <a:rPr lang="en-US" altLang="en-US" dirty="0"/>
              <a:t>: initialized in the code </a:t>
            </a:r>
          </a:p>
          <a:p>
            <a:pPr lvl="1"/>
            <a:r>
              <a:rPr lang="en-US" altLang="en-US" dirty="0"/>
              <a:t>Initial value specified by the programmer</a:t>
            </a:r>
          </a:p>
          <a:p>
            <a:pPr lvl="2"/>
            <a:r>
              <a:rPr lang="en-US" altLang="en-US" dirty="0"/>
              <a:t>E.g., “</a:t>
            </a: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x = 97</a:t>
            </a:r>
            <a:r>
              <a:rPr lang="en-US" altLang="en-US" dirty="0"/>
              <a:t>;”</a:t>
            </a:r>
          </a:p>
          <a:p>
            <a:pPr lvl="1"/>
            <a:r>
              <a:rPr lang="en-US" altLang="en-US" dirty="0"/>
              <a:t>Memory is initialized with this value</a:t>
            </a:r>
          </a:p>
          <a:p>
            <a:r>
              <a:rPr lang="en-US" altLang="en-US" dirty="0">
                <a:solidFill>
                  <a:srgbClr val="00CC00"/>
                </a:solidFill>
              </a:rPr>
              <a:t>BSS</a:t>
            </a:r>
            <a:r>
              <a:rPr lang="en-US" altLang="en-US" dirty="0"/>
              <a:t>: not initialized in the code </a:t>
            </a:r>
          </a:p>
          <a:p>
            <a:pPr lvl="1"/>
            <a:r>
              <a:rPr lang="en-US" altLang="en-US" dirty="0"/>
              <a:t>Initial value not specified</a:t>
            </a:r>
          </a:p>
          <a:p>
            <a:pPr lvl="2"/>
            <a:r>
              <a:rPr lang="en-US" altLang="en-US" dirty="0"/>
              <a:t>E.g., “</a:t>
            </a: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x</a:t>
            </a:r>
            <a:r>
              <a:rPr lang="en-US" altLang="en-US" dirty="0"/>
              <a:t>;”</a:t>
            </a:r>
          </a:p>
          <a:p>
            <a:pPr lvl="1"/>
            <a:r>
              <a:rPr lang="en-US" altLang="en-US" dirty="0"/>
              <a:t>All memory initialized to 0 (on most OS’s)</a:t>
            </a:r>
          </a:p>
          <a:p>
            <a:pPr lvl="1"/>
            <a:r>
              <a:rPr lang="en-US" altLang="en-US" dirty="0"/>
              <a:t>BSS  stands for “Block Started by Symbol”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13279-79E1-934F-A4CB-5847F393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Store: “Static” Data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75D1F-E05A-1E49-A21A-8B4F29360E61}"/>
              </a:ext>
            </a:extLst>
          </p:cNvPr>
          <p:cNvGrpSpPr/>
          <p:nvPr/>
        </p:nvGrpSpPr>
        <p:grpSpPr>
          <a:xfrm>
            <a:off x="8028517" y="1219200"/>
            <a:ext cx="3302000" cy="4391025"/>
            <a:chOff x="7476067" y="1526816"/>
            <a:chExt cx="3302000" cy="4391025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127A157-72B3-5E42-A5B0-08E8C5F38B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025467" y="1664928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B050A783-64D2-A94E-9FD7-1F81F32B4CF7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720667" y="1526816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86320A71-2FE7-8E42-A251-7C78798DEA4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476067" y="5551128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19CC7BFC-0C93-F044-A238-F1EBAEDE66A6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025467" y="2579328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8A753783-763A-4949-8D66-C8CEBCCBD22F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025467" y="2198328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8EF53E38-37D6-914B-985B-07B27097E42E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392180" y="1682391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E00947FB-5B01-704C-B026-0E7E9925080D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455384" y="2139591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Line 19">
              <a:extLst>
                <a:ext uri="{FF2B5EF4-FFF2-40B4-BE49-F238E27FC236}">
                  <a16:creationId xmlns:a16="http://schemas.microsoft.com/office/drawing/2014/main" id="{251DD1AB-8108-EF47-A27E-EE056CC7765F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025467" y="3036528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20">
              <a:extLst>
                <a:ext uri="{FF2B5EF4-FFF2-40B4-BE49-F238E27FC236}">
                  <a16:creationId xmlns:a16="http://schemas.microsoft.com/office/drawing/2014/main" id="{A85CC11F-6DCE-D049-B4E5-F23F93508ACE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393767" y="2582503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EE6C5-4A36-6943-871D-DE98CD5AE7A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7491221" cy="5219700"/>
          </a:xfrm>
        </p:spPr>
        <p:txBody>
          <a:bodyPr/>
          <a:lstStyle/>
          <a:p>
            <a:r>
              <a:rPr lang="en-US" altLang="en-US" dirty="0"/>
              <a:t>Memory allocated while program is running</a:t>
            </a:r>
          </a:p>
          <a:p>
            <a:pPr lvl="1"/>
            <a:r>
              <a:rPr lang="en-US" altLang="en-US" sz="2400" dirty="0"/>
              <a:t>E.g., allocated using the </a:t>
            </a:r>
            <a:r>
              <a:rPr lang="en-US" altLang="en-US" sz="2400" b="1" dirty="0">
                <a:latin typeface="Courier New" panose="02070309020205020404" pitchFamily="49" charset="0"/>
              </a:rPr>
              <a:t>malloc()</a:t>
            </a:r>
            <a:r>
              <a:rPr lang="en-US" altLang="en-US" sz="2400" dirty="0"/>
              <a:t> function </a:t>
            </a:r>
          </a:p>
          <a:p>
            <a:pPr lvl="2"/>
            <a:r>
              <a:rPr lang="en-US" altLang="en-US" sz="2000" dirty="0"/>
              <a:t>And deallocated using the </a:t>
            </a:r>
            <a:r>
              <a:rPr lang="en-US" altLang="en-US" sz="2000" b="1" dirty="0">
                <a:latin typeface="Courier New" panose="02070309020205020404" pitchFamily="49" charset="0"/>
              </a:rPr>
              <a:t>free()</a:t>
            </a:r>
            <a:r>
              <a:rPr lang="en-US" altLang="en-US" sz="2000" dirty="0"/>
              <a:t> function</a:t>
            </a:r>
          </a:p>
          <a:p>
            <a:r>
              <a:rPr lang="en-US" altLang="en-US" dirty="0"/>
              <a:t>OS knows nothing in advance</a:t>
            </a:r>
          </a:p>
          <a:p>
            <a:pPr lvl="1"/>
            <a:r>
              <a:rPr lang="en-US" altLang="en-US" sz="2400" dirty="0"/>
              <a:t>Doesn’t know the amount of space</a:t>
            </a:r>
          </a:p>
          <a:p>
            <a:pPr lvl="1"/>
            <a:r>
              <a:rPr lang="en-US" altLang="en-US" sz="2400" dirty="0"/>
              <a:t>Doesn’t know the contents</a:t>
            </a:r>
          </a:p>
          <a:p>
            <a:r>
              <a:rPr lang="en-US" altLang="en-US" dirty="0"/>
              <a:t>So, need to allow room to grow</a:t>
            </a:r>
          </a:p>
          <a:p>
            <a:pPr lvl="1"/>
            <a:r>
              <a:rPr lang="en-US" altLang="en-US" sz="2400" dirty="0"/>
              <a:t>Known as the </a:t>
            </a:r>
            <a:r>
              <a:rPr lang="en-US" altLang="en-US" sz="2400" dirty="0">
                <a:solidFill>
                  <a:srgbClr val="0000FF"/>
                </a:solidFill>
              </a:rPr>
              <a:t>“heap”</a:t>
            </a:r>
          </a:p>
          <a:p>
            <a:pPr lvl="1"/>
            <a:r>
              <a:rPr lang="en-US" altLang="en-US" sz="2400" dirty="0"/>
              <a:t>Detailed example in a few slides</a:t>
            </a:r>
          </a:p>
          <a:p>
            <a:pPr lvl="1"/>
            <a:r>
              <a:rPr lang="en-US" altLang="en-US" sz="2400" dirty="0"/>
              <a:t>More in programming assignment #4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246A2-B9E1-2C4E-B96D-860DA102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Store: Dynamic Memory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FE530C-3C35-A445-9795-315D35981189}"/>
              </a:ext>
            </a:extLst>
          </p:cNvPr>
          <p:cNvGrpSpPr/>
          <p:nvPr/>
        </p:nvGrpSpPr>
        <p:grpSpPr>
          <a:xfrm>
            <a:off x="7905749" y="1219200"/>
            <a:ext cx="3302000" cy="4391025"/>
            <a:chOff x="8058149" y="1366838"/>
            <a:chExt cx="3302000" cy="4391025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032D289A-E1FB-7346-B2D9-E1BFE678781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607549" y="1504950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9C1C42AA-F514-204D-AD4D-85F88A9220F7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302749" y="1366838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D065929-A159-7D4E-899F-2C3B4673C5D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058149" y="5391150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A89D9C1F-C57A-FB42-A715-0E4F135DA7C7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607549" y="24193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736B49DC-9910-F248-B820-4E9D2A7250F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607549" y="20383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2327A88C-9AF3-804A-8617-ED01EE530424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974262" y="1522413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3B88035-3B33-3F4C-A8E1-00894FCC8D90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037466" y="1979613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C27B7D52-BBCC-4840-BA53-A80A191A3204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607549" y="28765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601D79B4-C106-5844-9763-AD055641E9AF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975849" y="2422525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AF2E225F-8DBA-2744-AEE3-ABF8D6C28137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607549" y="36385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3BBB82C0-F89E-9A4E-B463-965E71FA15F7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915524" y="2970213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6BB1EF76-0E3B-8244-8DBD-C2C8B6794283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445749" y="363855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4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AB82B3-E1F9-064C-B60D-8469C81B4CE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8" y="1219200"/>
            <a:ext cx="6843521" cy="4698641"/>
          </a:xfrm>
        </p:spPr>
        <p:txBody>
          <a:bodyPr/>
          <a:lstStyle/>
          <a:p>
            <a:r>
              <a:rPr lang="en-US" altLang="en-US" dirty="0"/>
              <a:t>Temporary memory during lifetime of a function or block</a:t>
            </a:r>
          </a:p>
          <a:p>
            <a:pPr lvl="1"/>
            <a:r>
              <a:rPr lang="en-US" altLang="en-US" dirty="0"/>
              <a:t>Storage for function parameters and local variables</a:t>
            </a:r>
          </a:p>
          <a:p>
            <a:r>
              <a:rPr lang="en-US" altLang="en-US" dirty="0"/>
              <a:t>Need to support nested function calls</a:t>
            </a:r>
          </a:p>
          <a:p>
            <a:pPr lvl="1"/>
            <a:r>
              <a:rPr lang="en-US" altLang="en-US" dirty="0"/>
              <a:t>One function calls another, and so on</a:t>
            </a:r>
          </a:p>
          <a:p>
            <a:pPr lvl="1"/>
            <a:r>
              <a:rPr lang="en-US" altLang="en-US" dirty="0"/>
              <a:t>Store the variables of calling function</a:t>
            </a:r>
          </a:p>
          <a:p>
            <a:pPr lvl="1"/>
            <a:r>
              <a:rPr lang="en-US" altLang="en-US" dirty="0"/>
              <a:t>Know where to return when done</a:t>
            </a:r>
          </a:p>
          <a:p>
            <a:r>
              <a:rPr lang="en-US" altLang="en-US" dirty="0"/>
              <a:t>So, must allow room to grow</a:t>
            </a:r>
          </a:p>
          <a:p>
            <a:pPr lvl="1"/>
            <a:r>
              <a:rPr lang="en-US" altLang="en-US" dirty="0"/>
              <a:t>Known as the </a:t>
            </a:r>
            <a:r>
              <a:rPr lang="en-US" altLang="en-US" dirty="0">
                <a:solidFill>
                  <a:srgbClr val="CC0099"/>
                </a:solidFill>
              </a:rPr>
              <a:t>“stack”</a:t>
            </a:r>
          </a:p>
          <a:p>
            <a:pPr lvl="1"/>
            <a:r>
              <a:rPr lang="en-US" altLang="en-US" dirty="0"/>
              <a:t>Push on the stack as new function is called</a:t>
            </a:r>
          </a:p>
          <a:p>
            <a:pPr lvl="1"/>
            <a:r>
              <a:rPr lang="en-US" altLang="en-US" dirty="0"/>
              <a:t>Pop off the stack as the function ends</a:t>
            </a:r>
          </a:p>
          <a:p>
            <a:r>
              <a:rPr lang="en-US" altLang="en-US" dirty="0"/>
              <a:t>Detailed example later on</a:t>
            </a:r>
          </a:p>
          <a:p>
            <a:pPr lvl="1"/>
            <a:endParaRPr lang="en-US" alt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D5A81-C263-0543-90D2-E24398B1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528" y="215663"/>
            <a:ext cx="7808722" cy="512470"/>
          </a:xfrm>
        </p:spPr>
        <p:txBody>
          <a:bodyPr/>
          <a:lstStyle/>
          <a:p>
            <a:r>
              <a:rPr lang="en-US" dirty="0"/>
              <a:t>What to Store: Temporary Variables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A97E5-7155-D14F-8A3A-704BA246B18E}"/>
              </a:ext>
            </a:extLst>
          </p:cNvPr>
          <p:cNvGrpSpPr/>
          <p:nvPr/>
        </p:nvGrpSpPr>
        <p:grpSpPr>
          <a:xfrm>
            <a:off x="8013700" y="1373007"/>
            <a:ext cx="3302000" cy="4391025"/>
            <a:chOff x="7804150" y="1366838"/>
            <a:chExt cx="3302000" cy="4391025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507D641-AAFC-4242-9C32-23BF8D14188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353550" y="1504950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7E251D2F-1F78-E743-A2E9-6A0CD26E8010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048750" y="1366838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B5814D59-D45E-DF4D-9DFD-B8BA7BD625A8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804150" y="5391150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C7F27A5C-BFCA-174D-8255-EAE0E4167EEE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353550" y="24193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44FF731D-5205-BD4D-AF93-66DF06C4DCBD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353550" y="20383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B35F3F3D-B890-B24A-8CB3-7A592B7BDBD9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720263" y="1522413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E49C9593-445F-FF43-9B35-15112BD284A9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783467" y="1979613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92F9E16B-7332-2049-91B5-F4D30725A685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353550" y="28765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2486688C-B962-B341-86B7-F886F9962247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721850" y="2422525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DB12A110-747F-8648-A6AC-3221C1711668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353550" y="36385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B2F1B073-4C4D-5B4F-BF47-5C9C9DA46C7A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61525" y="2970213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4FFE45D6-3115-7F4D-AA02-CECB1C6AF8A6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191750" y="363855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65F1DBD2-AD22-F245-AFB6-581330A73978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353550" y="4933950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24B48153-7633-CC41-9073-3A548A1F6E69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26600" y="5010150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4819969B-87A3-264A-8D3D-6F15D27FDE45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191750" y="4629150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79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A2705-5603-DE48-AF00-2D8043B0156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567172" cy="4698641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Text</a:t>
            </a:r>
            <a:r>
              <a:rPr lang="en-US" altLang="en-US" dirty="0"/>
              <a:t>: code, constant data</a:t>
            </a:r>
          </a:p>
          <a:p>
            <a:r>
              <a:rPr lang="en-US" altLang="en-US" dirty="0">
                <a:solidFill>
                  <a:srgbClr val="FFC000"/>
                </a:solidFill>
              </a:rPr>
              <a:t>Data</a:t>
            </a:r>
            <a:r>
              <a:rPr lang="en-US" altLang="en-US" dirty="0"/>
              <a:t>: initialized global &amp; static variables</a:t>
            </a:r>
          </a:p>
          <a:p>
            <a:r>
              <a:rPr lang="en-US" altLang="en-US" dirty="0">
                <a:solidFill>
                  <a:srgbClr val="00CC00"/>
                </a:solidFill>
              </a:rPr>
              <a:t>BSS</a:t>
            </a:r>
            <a:r>
              <a:rPr lang="en-US" altLang="en-US" dirty="0"/>
              <a:t>: uninitialized global &amp; static variables</a:t>
            </a:r>
          </a:p>
          <a:p>
            <a:r>
              <a:rPr lang="en-US" altLang="en-US" dirty="0"/>
              <a:t>Heap: dynamic memory</a:t>
            </a:r>
          </a:p>
          <a:p>
            <a:r>
              <a:rPr lang="en-US" altLang="en-US" dirty="0">
                <a:solidFill>
                  <a:srgbClr val="CC0099"/>
                </a:solidFill>
              </a:rPr>
              <a:t>Stack</a:t>
            </a:r>
            <a:r>
              <a:rPr lang="en-US" altLang="en-US" dirty="0"/>
              <a:t>: local variables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B8E033-861C-8649-B2A3-66170C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Summary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2B70E3-6251-0645-8FA4-FADD17B05804}"/>
              </a:ext>
            </a:extLst>
          </p:cNvPr>
          <p:cNvGrpSpPr/>
          <p:nvPr/>
        </p:nvGrpSpPr>
        <p:grpSpPr>
          <a:xfrm>
            <a:off x="8051800" y="1219200"/>
            <a:ext cx="3302000" cy="4391025"/>
            <a:chOff x="7918450" y="1219200"/>
            <a:chExt cx="3302000" cy="4391025"/>
          </a:xfrm>
        </p:grpSpPr>
        <p:sp>
          <p:nvSpPr>
            <p:cNvPr id="4" name="Rectangle 21">
              <a:extLst>
                <a:ext uri="{FF2B5EF4-FFF2-40B4-BE49-F238E27FC236}">
                  <a16:creationId xmlns:a16="http://schemas.microsoft.com/office/drawing/2014/main" id="{03E2E0B0-71E5-AA47-A6A8-BFA80D2BDAF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5" name="Text Box 22">
              <a:extLst>
                <a:ext uri="{FF2B5EF4-FFF2-40B4-BE49-F238E27FC236}">
                  <a16:creationId xmlns:a16="http://schemas.microsoft.com/office/drawing/2014/main" id="{DCF333EE-06A6-EE46-B66E-1AAB0172AB4E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6" name="Text Box 23">
              <a:extLst>
                <a:ext uri="{FF2B5EF4-FFF2-40B4-BE49-F238E27FC236}">
                  <a16:creationId xmlns:a16="http://schemas.microsoft.com/office/drawing/2014/main" id="{3F1D488C-2CE8-9D4A-B9C9-D4DBABF5E0D7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7" name="Line 24">
              <a:extLst>
                <a:ext uri="{FF2B5EF4-FFF2-40B4-BE49-F238E27FC236}">
                  <a16:creationId xmlns:a16="http://schemas.microsoft.com/office/drawing/2014/main" id="{D34FA05A-E09F-1844-8688-56C455D68AA0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25">
              <a:extLst>
                <a:ext uri="{FF2B5EF4-FFF2-40B4-BE49-F238E27FC236}">
                  <a16:creationId xmlns:a16="http://schemas.microsoft.com/office/drawing/2014/main" id="{45D632BA-2A1B-7A48-A663-033C06D22644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6">
              <a:extLst>
                <a:ext uri="{FF2B5EF4-FFF2-40B4-BE49-F238E27FC236}">
                  <a16:creationId xmlns:a16="http://schemas.microsoft.com/office/drawing/2014/main" id="{49989A98-2D35-2E40-8758-1B983C1AA14F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35CD4C10-FB00-6A47-AE74-5D4940EEFB53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1" name="Line 28">
              <a:extLst>
                <a:ext uri="{FF2B5EF4-FFF2-40B4-BE49-F238E27FC236}">
                  <a16:creationId xmlns:a16="http://schemas.microsoft.com/office/drawing/2014/main" id="{1E9870D4-5AE3-FF45-A938-4146659D7FA9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1E1BB330-CC48-6B4C-BD43-A691C3D0DA27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3" name="Line 30">
              <a:extLst>
                <a:ext uri="{FF2B5EF4-FFF2-40B4-BE49-F238E27FC236}">
                  <a16:creationId xmlns:a16="http://schemas.microsoft.com/office/drawing/2014/main" id="{9F49D25C-EEF5-6C4C-83A5-F401324EDA9C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7D237DCE-49B0-224F-8BF5-CEB44B21F245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5" name="Line 32">
              <a:extLst>
                <a:ext uri="{FF2B5EF4-FFF2-40B4-BE49-F238E27FC236}">
                  <a16:creationId xmlns:a16="http://schemas.microsoft.com/office/drawing/2014/main" id="{EA560223-0936-E846-A124-327D481D9893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08CCE24A-D2A1-3543-968B-419E8328EFF6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34">
              <a:extLst>
                <a:ext uri="{FF2B5EF4-FFF2-40B4-BE49-F238E27FC236}">
                  <a16:creationId xmlns:a16="http://schemas.microsoft.com/office/drawing/2014/main" id="{343C7EDB-B3CB-784F-9BA7-6997B7F43CA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8" name="Line 35">
              <a:extLst>
                <a:ext uri="{FF2B5EF4-FFF2-40B4-BE49-F238E27FC236}">
                  <a16:creationId xmlns:a16="http://schemas.microsoft.com/office/drawing/2014/main" id="{292BC5A9-56CC-684C-B713-9A02DF4C70B8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157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9BF07-A402-1A46-B91F-D1D93E1261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1219200"/>
            <a:ext cx="5471922" cy="4698641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string = “hello”;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err="1">
                <a:latin typeface="Courier New" panose="02070309020205020404" pitchFamily="49" charset="0"/>
              </a:rPr>
              <a:t>int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char* f(void)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char*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 = 8;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p = malloc(</a:t>
            </a:r>
            <a:r>
              <a:rPr lang="en-US" altLang="en-US" b="1" dirty="0" err="1">
                <a:latin typeface="Courier New" panose="02070309020205020404" pitchFamily="49" charset="0"/>
              </a:rPr>
              <a:t>iSize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return 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45B86-823B-B941-96F3-E320777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Layout: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2F69-9136-3343-8D10-32C343F8D9A1}"/>
              </a:ext>
            </a:extLst>
          </p:cNvPr>
          <p:cNvGrpSpPr/>
          <p:nvPr/>
        </p:nvGrpSpPr>
        <p:grpSpPr>
          <a:xfrm>
            <a:off x="8013700" y="1219200"/>
            <a:ext cx="3302000" cy="4391025"/>
            <a:chOff x="7918450" y="1219200"/>
            <a:chExt cx="3302000" cy="4391025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1529440C-88F7-5248-8689-2F33065C289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467850" y="1357312"/>
              <a:ext cx="1752600" cy="4114800"/>
            </a:xfrm>
            <a:prstGeom prst="rect">
              <a:avLst/>
            </a:prstGeom>
            <a:solidFill>
              <a:srgbClr val="F8F8F8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buFontTx/>
                <a:buNone/>
              </a:pPr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6" name="Text Box 22">
              <a:extLst>
                <a:ext uri="{FF2B5EF4-FFF2-40B4-BE49-F238E27FC236}">
                  <a16:creationId xmlns:a16="http://schemas.microsoft.com/office/drawing/2014/main" id="{A1CA2E1C-32A1-0545-B62D-B6490793BB98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63050" y="1219200"/>
              <a:ext cx="3206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 Box 23">
              <a:extLst>
                <a:ext uri="{FF2B5EF4-FFF2-40B4-BE49-F238E27FC236}">
                  <a16:creationId xmlns:a16="http://schemas.microsoft.com/office/drawing/2014/main" id="{3EBD3826-D32B-1045-9830-42D5624E0B33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918450" y="5243512"/>
              <a:ext cx="1549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sz="1800" b="1">
                  <a:solidFill>
                    <a:schemeClr val="accent2"/>
                  </a:solidFill>
                  <a:latin typeface="Courier New" panose="02070309020205020404" pitchFamily="49" charset="0"/>
                </a:rPr>
                <a:t>0xffffffff</a:t>
              </a:r>
            </a:p>
          </p:txBody>
        </p:sp>
        <p:sp>
          <p:nvSpPr>
            <p:cNvPr id="8" name="Line 24">
              <a:extLst>
                <a:ext uri="{FF2B5EF4-FFF2-40B4-BE49-F238E27FC236}">
                  <a16:creationId xmlns:a16="http://schemas.microsoft.com/office/drawing/2014/main" id="{F7AED392-7AF4-0F40-9D63-438BCE769F0A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9467850" y="2271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25">
              <a:extLst>
                <a:ext uri="{FF2B5EF4-FFF2-40B4-BE49-F238E27FC236}">
                  <a16:creationId xmlns:a16="http://schemas.microsoft.com/office/drawing/2014/main" id="{8F066769-87F3-C447-B8D4-F94D985781AA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>
              <a:off x="9467850" y="18907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26">
              <a:extLst>
                <a:ext uri="{FF2B5EF4-FFF2-40B4-BE49-F238E27FC236}">
                  <a16:creationId xmlns:a16="http://schemas.microsoft.com/office/drawing/2014/main" id="{6088AB14-65E7-0B4C-BB37-3BBDC229E65B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834563" y="1374775"/>
              <a:ext cx="811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FF0000"/>
                  </a:solidFill>
                  <a:latin typeface="Arial" panose="020B0604020202020204" pitchFamily="34" charset="0"/>
                </a:rPr>
                <a:t>Text</a:t>
              </a:r>
            </a:p>
          </p:txBody>
        </p:sp>
        <p:sp>
          <p:nvSpPr>
            <p:cNvPr id="11" name="Text Box 27">
              <a:extLst>
                <a:ext uri="{FF2B5EF4-FFF2-40B4-BE49-F238E27FC236}">
                  <a16:creationId xmlns:a16="http://schemas.microsoft.com/office/drawing/2014/main" id="{22C85FDA-F2FA-C145-9BB9-5B94D8C16257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897767" y="1831975"/>
              <a:ext cx="68480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 dirty="0">
                  <a:solidFill>
                    <a:srgbClr val="FFC000"/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12" name="Line 28">
              <a:extLst>
                <a:ext uri="{FF2B5EF4-FFF2-40B4-BE49-F238E27FC236}">
                  <a16:creationId xmlns:a16="http://schemas.microsoft.com/office/drawing/2014/main" id="{CA9EAC6E-6013-F440-9235-85CD8F1A0F77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9467850" y="2728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29">
              <a:extLst>
                <a:ext uri="{FF2B5EF4-FFF2-40B4-BE49-F238E27FC236}">
                  <a16:creationId xmlns:a16="http://schemas.microsoft.com/office/drawing/2014/main" id="{872D421E-6055-5C48-AB82-97A0F1C8BE5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836150" y="2274887"/>
              <a:ext cx="811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CC00"/>
                  </a:solidFill>
                  <a:latin typeface="Arial" panose="020B0604020202020204" pitchFamily="34" charset="0"/>
                </a:rPr>
                <a:t>BSS</a:t>
              </a:r>
            </a:p>
          </p:txBody>
        </p:sp>
        <p:sp>
          <p:nvSpPr>
            <p:cNvPr id="14" name="Line 30">
              <a:extLst>
                <a:ext uri="{FF2B5EF4-FFF2-40B4-BE49-F238E27FC236}">
                  <a16:creationId xmlns:a16="http://schemas.microsoft.com/office/drawing/2014/main" id="{251B6163-2F38-A24B-ADF4-FAED69CD6F33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9467850" y="34909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31">
              <a:extLst>
                <a:ext uri="{FF2B5EF4-FFF2-40B4-BE49-F238E27FC236}">
                  <a16:creationId xmlns:a16="http://schemas.microsoft.com/office/drawing/2014/main" id="{A8289728-0672-5348-8519-34C5F4714AB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775825" y="2822575"/>
              <a:ext cx="93027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0000FF"/>
                  </a:solidFill>
                  <a:latin typeface="Arial" panose="020B0604020202020204" pitchFamily="34" charset="0"/>
                </a:rPr>
                <a:t>Heap</a:t>
              </a:r>
            </a:p>
          </p:txBody>
        </p:sp>
        <p:sp>
          <p:nvSpPr>
            <p:cNvPr id="16" name="Line 32">
              <a:extLst>
                <a:ext uri="{FF2B5EF4-FFF2-40B4-BE49-F238E27FC236}">
                  <a16:creationId xmlns:a16="http://schemas.microsoft.com/office/drawing/2014/main" id="{64F5F194-D609-184D-93C1-2FE28DA645B4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10306050" y="34909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3">
              <a:extLst>
                <a:ext uri="{FF2B5EF4-FFF2-40B4-BE49-F238E27FC236}">
                  <a16:creationId xmlns:a16="http://schemas.microsoft.com/office/drawing/2014/main" id="{7C8087EA-08E6-C442-8040-4EDD74FEF04B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9467850" y="4786312"/>
              <a:ext cx="175260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4">
              <a:extLst>
                <a:ext uri="{FF2B5EF4-FFF2-40B4-BE49-F238E27FC236}">
                  <a16:creationId xmlns:a16="http://schemas.microsoft.com/office/drawing/2014/main" id="{5C62B07E-A0ED-9340-9AA2-B57B1A876041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740900" y="4862512"/>
              <a:ext cx="9985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altLang="en-US" b="1">
                  <a:solidFill>
                    <a:srgbClr val="CC0099"/>
                  </a:solidFill>
                  <a:latin typeface="Arial" panose="020B0604020202020204" pitchFamily="34" charset="0"/>
                </a:rPr>
                <a:t>Stack</a:t>
              </a:r>
            </a:p>
          </p:txBody>
        </p:sp>
        <p:sp>
          <p:nvSpPr>
            <p:cNvPr id="19" name="Line 35">
              <a:extLst>
                <a:ext uri="{FF2B5EF4-FFF2-40B4-BE49-F238E27FC236}">
                  <a16:creationId xmlns:a16="http://schemas.microsoft.com/office/drawing/2014/main" id="{6B457466-54F9-184A-8F3E-8EB4BA4119A3}"/>
                </a:ext>
              </a:extLst>
            </p:cNvPr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>
              <a:off x="10306050" y="4481512"/>
              <a:ext cx="0" cy="30480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9453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B CSE 220" id="{3DF52AF3-6706-BF49-BFC8-4CAB7E95FF9D}" vid="{6229EBD2-A65B-AC4D-8115-A7FF9A49F8EB}"/>
    </a:ext>
  </a:extLst>
</a:theme>
</file>

<file path=ppt/theme/theme2.xml><?xml version="1.0" encoding="utf-8"?>
<a:theme xmlns:a="http://schemas.openxmlformats.org/drawingml/2006/main" name="1_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B CSE 220" id="{3DF52AF3-6706-BF49-BFC8-4CAB7E95FF9D}" vid="{4299C45C-C083-604E-931A-E298B401E3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 Powerpoint Template</Template>
  <TotalTime>1</TotalTime>
  <Words>1727</Words>
  <Application>Microsoft Macintosh PowerPoint</Application>
  <PresentationFormat>Widescreen</PresentationFormat>
  <Paragraphs>382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Courier</vt:lpstr>
      <vt:lpstr>Courier New</vt:lpstr>
      <vt:lpstr>Georgia</vt:lpstr>
      <vt:lpstr>LucidaGrande</vt:lpstr>
      <vt:lpstr>Wingdings</vt:lpstr>
      <vt:lpstr>UB Powerpoint Template</vt:lpstr>
      <vt:lpstr>1_UB Powerpoint Template</vt:lpstr>
      <vt:lpstr>Process Layout</vt:lpstr>
      <vt:lpstr>Code  Executable  Process</vt:lpstr>
      <vt:lpstr>Process Execution</vt:lpstr>
      <vt:lpstr>What to Store: Code and Constants</vt:lpstr>
      <vt:lpstr>What to Store: “Static” Data</vt:lpstr>
      <vt:lpstr>What to Store: Dynamic Memory</vt:lpstr>
      <vt:lpstr>What to Store: Temporary Variables</vt:lpstr>
      <vt:lpstr>Memory Layout: Summary</vt:lpstr>
      <vt:lpstr>Memory Layout: Example</vt:lpstr>
      <vt:lpstr>Memory Layout: Example</vt:lpstr>
      <vt:lpstr>Memory Layout: Data</vt:lpstr>
      <vt:lpstr>Memory Layout: BSS</vt:lpstr>
      <vt:lpstr>Memory Layout: Heap</vt:lpstr>
      <vt:lpstr>Memory Layout: Stack</vt:lpstr>
      <vt:lpstr>Memory Allocation and De-allocation</vt:lpstr>
      <vt:lpstr>Memory Allocation Example</vt:lpstr>
      <vt:lpstr>Memory Deallocation Example</vt:lpstr>
      <vt:lpstr>Aside: Using Sections</vt:lpstr>
      <vt:lpstr>Stack Operations</vt:lpstr>
      <vt:lpstr>Stack Operations</vt:lpstr>
      <vt:lpstr>PowerPoint Presentation</vt:lpstr>
      <vt:lpstr>PowerPoint Presentation</vt:lpstr>
      <vt:lpstr>PowerPoint Presentation</vt:lpstr>
      <vt:lpstr>Variable Declarations</vt:lpstr>
      <vt:lpstr>Automatic Variable Lifetime</vt:lpstr>
      <vt:lpstr>Automatic Variable Placement</vt:lpstr>
      <vt:lpstr>Function Call Nesting</vt:lpstr>
      <vt:lpstr>Function Calls</vt:lpstr>
      <vt:lpstr>Stack Frames</vt:lpstr>
      <vt:lpstr>Local Variables</vt:lpstr>
      <vt:lpstr>Function Arguments</vt:lpstr>
      <vt:lpstr>Function Arguments Layout</vt:lpstr>
      <vt:lpstr>The Program Counter</vt:lpstr>
      <vt:lpstr>A stack frame</vt:lpstr>
      <vt:lpstr>Stack Frame: Example</vt:lpstr>
      <vt:lpstr>Stack Frame: Example</vt:lpstr>
      <vt:lpstr>Stack Frame: Example</vt:lpstr>
      <vt:lpstr>Stack Frame: Example</vt:lpstr>
      <vt:lpstr>Stack Frame: Example</vt:lpstr>
      <vt:lpstr>Stack Frame: Example</vt:lpstr>
      <vt:lpstr>Stack Frame: Example</vt:lpstr>
      <vt:lpstr>Stack Frame: Example</vt:lpstr>
      <vt:lpstr>Stack Frame: Example</vt:lpstr>
      <vt:lpstr>Stack Frame: Example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Layout</dc:title>
  <dc:creator>Karthik Dantu</dc:creator>
  <cp:lastModifiedBy>Karthik Dantu</cp:lastModifiedBy>
  <cp:revision>2</cp:revision>
  <dcterms:created xsi:type="dcterms:W3CDTF">2019-10-04T08:23:56Z</dcterms:created>
  <dcterms:modified xsi:type="dcterms:W3CDTF">2019-10-04T08:25:23Z</dcterms:modified>
</cp:coreProperties>
</file>